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59" r:id="rId5"/>
    <p:sldId id="263" r:id="rId6"/>
    <p:sldId id="264"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6" d="100"/>
          <a:sy n="136" d="100"/>
        </p:scale>
        <p:origin x="-1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16/11/16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16/11/16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16/11/16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16/11/16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16/11/16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16/11/16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16/11/16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16/11/16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16/11/16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16/11/16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16/11/16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16/11/16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drugbank.ca/drugs/DB09310" TargetMode="External"/><Relationship Id="rId3" Type="http://schemas.openxmlformats.org/officeDocument/2006/relationships/hyperlink" Target="http://www.rxlist.com/tretten-drug.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lnSpc>
                <a:spcPct val="100000"/>
              </a:lnSpc>
            </a:pPr>
            <a:r>
              <a:rPr lang="en-US" sz="4500" dirty="0">
                <a:solidFill>
                  <a:srgbClr val="000000"/>
                </a:solidFill>
                <a:latin typeface="Times New Roman"/>
                <a:ea typeface="Calibri"/>
                <a:cs typeface="Times New Roman"/>
              </a:rPr>
              <a:t>Coagulation Factor XIII A-Subunit (Recombinant) </a:t>
            </a:r>
            <a:endParaRPr sz="4500" dirty="0">
              <a:solidFill>
                <a:srgbClr val="000000"/>
              </a:solidFill>
              <a:latin typeface="Times New Roman"/>
              <a:cs typeface="Times New Roman"/>
            </a:endParaRPr>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smtClean="0">
                <a:solidFill>
                  <a:srgbClr val="2F2B20"/>
                </a:solidFill>
                <a:latin typeface="Times New Roman"/>
              </a:rPr>
              <a:t>DB09310</a:t>
            </a:r>
            <a:endParaRPr dirty="0"/>
          </a:p>
        </p:txBody>
      </p:sp>
    </p:spTree>
    <p:extLst>
      <p:ext uri="{BB962C8B-B14F-4D97-AF65-F5344CB8AC3E}">
        <p14:creationId xmlns:p14="http://schemas.microsoft.com/office/powerpoint/2010/main" val="366290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3988" y="311263"/>
            <a:ext cx="8430856" cy="3477876"/>
          </a:xfrm>
          <a:prstGeom prst="rect">
            <a:avLst/>
          </a:prstGeom>
        </p:spPr>
        <p:txBody>
          <a:bodyPr wrap="square">
            <a:spAutoFit/>
          </a:bodyPr>
          <a:lstStyle/>
          <a:p>
            <a:r>
              <a:rPr lang="en-US" sz="2200" b="1" dirty="0" smtClean="0">
                <a:solidFill>
                  <a:srgbClr val="2F2B20"/>
                </a:solidFill>
                <a:latin typeface="Times New Roman"/>
              </a:rPr>
              <a:t>Description</a:t>
            </a:r>
            <a:r>
              <a:rPr lang="en-US" sz="2200" dirty="0" smtClean="0">
                <a:solidFill>
                  <a:srgbClr val="2F2B20"/>
                </a:solidFill>
                <a:latin typeface="Times New Roman"/>
              </a:rPr>
              <a:t>:</a:t>
            </a:r>
            <a:endParaRPr lang="en-US" sz="2200" dirty="0"/>
          </a:p>
          <a:p>
            <a:endParaRPr lang="en-US" dirty="0" smtClean="0">
              <a:latin typeface="Times New Roman"/>
              <a:cs typeface="Times New Roman"/>
            </a:endParaRPr>
          </a:p>
          <a:p>
            <a:r>
              <a:rPr lang="en-US" dirty="0">
                <a:latin typeface="Times New Roman"/>
                <a:cs typeface="Times New Roman"/>
              </a:rPr>
              <a:t>Coagulation Factor XIII A-Subunit (Recombinant) is a recombinant human factor XIII-A2 </a:t>
            </a:r>
            <a:r>
              <a:rPr lang="en-US" dirty="0" err="1">
                <a:latin typeface="Times New Roman"/>
                <a:cs typeface="Times New Roman"/>
              </a:rPr>
              <a:t>homodimer</a:t>
            </a:r>
            <a:r>
              <a:rPr lang="en-US" dirty="0">
                <a:latin typeface="Times New Roman"/>
                <a:cs typeface="Times New Roman"/>
              </a:rPr>
              <a:t> composed of two factor XIII (FXIII) A-subunits. The FXIII A-subunit is a 731 amino acid chain with an acetylated N- terminal serine. When FXIII is activated by thrombin, a 37 amino acid peptide is cleaved from the N-terminus of the A-subunit. Coagulation Factor XIII A-Subunit (Recombinant) is manufactured as an intracellular, soluble protein in yeast (Saccharomyces </a:t>
            </a:r>
            <a:r>
              <a:rPr lang="en-US" dirty="0" err="1">
                <a:latin typeface="Times New Roman"/>
                <a:cs typeface="Times New Roman"/>
              </a:rPr>
              <a:t>cerevisiae</a:t>
            </a:r>
            <a:r>
              <a:rPr lang="en-US" dirty="0">
                <a:latin typeface="Times New Roman"/>
                <a:cs typeface="Times New Roman"/>
              </a:rPr>
              <a:t>) production strain containing the </a:t>
            </a:r>
            <a:r>
              <a:rPr lang="en-US" dirty="0" err="1">
                <a:latin typeface="Times New Roman"/>
                <a:cs typeface="Times New Roman"/>
              </a:rPr>
              <a:t>episomal</a:t>
            </a:r>
            <a:r>
              <a:rPr lang="en-US" dirty="0">
                <a:latin typeface="Times New Roman"/>
                <a:cs typeface="Times New Roman"/>
              </a:rPr>
              <a:t> expression vector, pD16. It is subsequently isolated by homogenization of cells and purification by several chromatography steps, including hydrophobic interaction and ion exchange chromatography. No human or animal derived products are used in the manufacturing process. </a:t>
            </a:r>
            <a:endParaRPr lang="en-US" dirty="0">
              <a:latin typeface="Times New Roman"/>
              <a:cs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74650" y="503821"/>
            <a:ext cx="7854480" cy="5517179"/>
          </a:xfrm>
          <a:prstGeom prst="rect">
            <a:avLst/>
          </a:prstGeom>
        </p:spPr>
        <p:txBody>
          <a:bodyPr/>
          <a:lstStyle/>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000000"/>
                </a:solidFill>
                <a:latin typeface="Times New Roman"/>
                <a:ea typeface="Calibri"/>
                <a:cs typeface="Times New Roman"/>
              </a:rPr>
              <a:t>For routine prophylaxis of bleeding in patients with congenital factor XIII A-Subunit deficiency. </a:t>
            </a:r>
            <a:endParaRPr lang="en-US" dirty="0" smtClean="0">
              <a:solidFill>
                <a:srgbClr val="000000"/>
              </a:solidFill>
              <a:latin typeface="Times New Roman"/>
              <a:ea typeface="Calibri"/>
              <a:cs typeface="Times New Roman"/>
            </a:endParaRPr>
          </a:p>
          <a:p>
            <a:pPr>
              <a:lnSpc>
                <a:spcPct val="100000"/>
              </a:lnSpc>
            </a:pPr>
            <a:endParaRPr lang="en-US" b="1" dirty="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r>
              <a:rPr lang="en-US" sz="2000" dirty="0">
                <a:solidFill>
                  <a:srgbClr val="000000"/>
                </a:solidFill>
                <a:latin typeface="Times New Roman"/>
                <a:ea typeface="Calibri"/>
                <a:cs typeface="Times New Roman"/>
              </a:rPr>
              <a:t>A qualitative assay of clot solubility is widely used as an indicator of FXIII deficiency; when performed correctly the test is positive only when the FXIII activity in the sample is close to zero. The results of standard coagulation tests are normal as it is the quality of the clot that is affected. In addition, at present there are no markers that can quantitatively assess the in vivo pharmacodynamics of FXIII. </a:t>
            </a:r>
            <a:endParaRPr sz="2000" dirty="0">
              <a:latin typeface="Times New Roman"/>
              <a:cs typeface="Times New Roman"/>
            </a:endParaRPr>
          </a:p>
        </p:txBody>
      </p:sp>
    </p:spTree>
    <p:extLst>
      <p:ext uri="{BB962C8B-B14F-4D97-AF65-F5344CB8AC3E}">
        <p14:creationId xmlns:p14="http://schemas.microsoft.com/office/powerpoint/2010/main" val="381097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499534" y="522959"/>
            <a:ext cx="8020080" cy="4351766"/>
          </a:xfrm>
          <a:prstGeom prst="rect">
            <a:avLst/>
          </a:prstGeom>
        </p:spPr>
        <p:txBody>
          <a:bodyPr anchor="b"/>
          <a:lstStyle/>
          <a:p>
            <a:pPr>
              <a:lnSpc>
                <a:spcPct val="160000"/>
              </a:lnSpc>
            </a:pPr>
            <a:r>
              <a:rPr lang="en-US" sz="2400" b="1" dirty="0">
                <a:solidFill>
                  <a:srgbClr val="2F2B20"/>
                </a:solidFill>
                <a:latin typeface="Times New Roman"/>
              </a:rPr>
              <a:t>Mechanism of </a:t>
            </a:r>
            <a:r>
              <a:rPr lang="en-US" sz="2400" b="1" dirty="0" smtClean="0">
                <a:solidFill>
                  <a:srgbClr val="2F2B20"/>
                </a:solidFill>
                <a:latin typeface="Times New Roman"/>
              </a:rPr>
              <a:t>action</a:t>
            </a:r>
            <a:r>
              <a:rPr lang="en-US" dirty="0" smtClean="0">
                <a:solidFill>
                  <a:srgbClr val="2F2B20"/>
                </a:solidFill>
                <a:latin typeface="Times New Roman"/>
              </a:rPr>
              <a:t>: </a:t>
            </a:r>
          </a:p>
          <a:p>
            <a:pPr>
              <a:lnSpc>
                <a:spcPct val="160000"/>
              </a:lnSpc>
            </a:pPr>
            <a:endParaRPr dirty="0"/>
          </a:p>
          <a:p>
            <a:pPr>
              <a:lnSpc>
                <a:spcPct val="160000"/>
              </a:lnSpc>
            </a:pPr>
            <a:r>
              <a:rPr lang="en-US" sz="1600" dirty="0">
                <a:solidFill>
                  <a:srgbClr val="2F2B20"/>
                </a:solidFill>
                <a:latin typeface="Times New Roman"/>
              </a:rPr>
              <a:t>Coagulation Factor XIII A-Subunit (Recombinant) is a </a:t>
            </a:r>
            <a:r>
              <a:rPr lang="en-US" sz="1600" dirty="0" err="1">
                <a:solidFill>
                  <a:srgbClr val="2F2B20"/>
                </a:solidFill>
                <a:latin typeface="Times New Roman"/>
              </a:rPr>
              <a:t>protransglutaminase</a:t>
            </a:r>
            <a:r>
              <a:rPr lang="en-US" sz="1600" dirty="0">
                <a:solidFill>
                  <a:srgbClr val="2F2B20"/>
                </a:solidFill>
                <a:latin typeface="Times New Roman"/>
              </a:rPr>
              <a:t> (</a:t>
            </a:r>
            <a:r>
              <a:rPr lang="en-US" sz="1600" dirty="0" err="1">
                <a:solidFill>
                  <a:srgbClr val="2F2B20"/>
                </a:solidFill>
                <a:latin typeface="Times New Roman"/>
              </a:rPr>
              <a:t>rFXIII</a:t>
            </a:r>
            <a:r>
              <a:rPr lang="en-US" sz="1600" dirty="0">
                <a:solidFill>
                  <a:srgbClr val="2F2B20"/>
                </a:solidFill>
                <a:latin typeface="Times New Roman"/>
              </a:rPr>
              <a:t> [rA2] </a:t>
            </a:r>
            <a:r>
              <a:rPr lang="en-US" sz="1600" dirty="0" err="1">
                <a:solidFill>
                  <a:srgbClr val="2F2B20"/>
                </a:solidFill>
                <a:latin typeface="Times New Roman"/>
              </a:rPr>
              <a:t>homodimer</a:t>
            </a:r>
            <a:r>
              <a:rPr lang="en-US" sz="1600" dirty="0">
                <a:solidFill>
                  <a:srgbClr val="2F2B20"/>
                </a:solidFill>
                <a:latin typeface="Times New Roman"/>
              </a:rPr>
              <a:t>) and binds to free human FXIII B-subunit resulting in a </a:t>
            </a:r>
            <a:r>
              <a:rPr lang="en-US" sz="1600" dirty="0" err="1">
                <a:solidFill>
                  <a:srgbClr val="2F2B20"/>
                </a:solidFill>
                <a:latin typeface="Times New Roman"/>
              </a:rPr>
              <a:t>heterotetramer</a:t>
            </a:r>
            <a:r>
              <a:rPr lang="en-US" sz="1600" dirty="0">
                <a:solidFill>
                  <a:srgbClr val="2F2B20"/>
                </a:solidFill>
                <a:latin typeface="Times New Roman"/>
              </a:rPr>
              <a:t> [rA2B2] with a similar half-life to [A2B2]. </a:t>
            </a:r>
            <a:r>
              <a:rPr lang="en-US" sz="1600" dirty="0" err="1">
                <a:solidFill>
                  <a:srgbClr val="2F2B20"/>
                </a:solidFill>
                <a:latin typeface="Times New Roman"/>
              </a:rPr>
              <a:t>rFXIII</a:t>
            </a:r>
            <a:r>
              <a:rPr lang="en-US" sz="1600" dirty="0">
                <a:solidFill>
                  <a:srgbClr val="2F2B20"/>
                </a:solidFill>
                <a:latin typeface="Times New Roman"/>
              </a:rPr>
              <a:t> has been shown to be activated by thrombin in the presence of Ca2+. Activated </a:t>
            </a:r>
            <a:r>
              <a:rPr lang="en-US" sz="1600" dirty="0" err="1">
                <a:solidFill>
                  <a:srgbClr val="2F2B20"/>
                </a:solidFill>
                <a:latin typeface="Times New Roman"/>
              </a:rPr>
              <a:t>rFXIII</a:t>
            </a:r>
            <a:r>
              <a:rPr lang="en-US" sz="1600" dirty="0">
                <a:solidFill>
                  <a:srgbClr val="2F2B20"/>
                </a:solidFill>
                <a:latin typeface="Times New Roman"/>
              </a:rPr>
              <a:t> has been shown in dose-dependent manner to increase mechanical strength of fibrin clots, retard fibrinolysis, and </a:t>
            </a:r>
            <a:r>
              <a:rPr lang="en-US" sz="1600" dirty="0" err="1">
                <a:solidFill>
                  <a:srgbClr val="2F2B20"/>
                </a:solidFill>
                <a:latin typeface="Times New Roman"/>
              </a:rPr>
              <a:t>rFXIII</a:t>
            </a:r>
            <a:r>
              <a:rPr lang="en-US" sz="1600" dirty="0">
                <a:solidFill>
                  <a:srgbClr val="2F2B20"/>
                </a:solidFill>
                <a:latin typeface="Times New Roman"/>
              </a:rPr>
              <a:t> has been shown to enhance platelet adhesion to the site of injury. After combining with available plasma B-subunits, Coagulation Factor XIII A-subunit (Recombinant) has been shown to have the same </a:t>
            </a:r>
            <a:r>
              <a:rPr lang="en-US" sz="1600" dirty="0" err="1">
                <a:solidFill>
                  <a:srgbClr val="2F2B20"/>
                </a:solidFill>
                <a:latin typeface="Times New Roman"/>
              </a:rPr>
              <a:t>pharmacodynamic</a:t>
            </a:r>
            <a:r>
              <a:rPr lang="en-US" sz="1600" dirty="0">
                <a:solidFill>
                  <a:srgbClr val="2F2B20"/>
                </a:solidFill>
                <a:latin typeface="Times New Roman"/>
              </a:rPr>
              <a:t> properties in plasma as endogenous FXIII. </a:t>
            </a:r>
            <a:endParaRPr sz="1600"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Tretten</a:t>
            </a:r>
            <a:r>
              <a:rPr lang="en-US" dirty="0">
                <a:solidFill>
                  <a:srgbClr val="2F2B20"/>
                </a:solidFill>
                <a:latin typeface="Times New Roman"/>
              </a:rPr>
              <a:t> </a:t>
            </a:r>
            <a:endParaRPr lang="en-US" dirty="0" smtClean="0">
              <a:solidFill>
                <a:srgbClr val="2F2B20"/>
              </a:solidFill>
              <a:latin typeface="Times New Roman"/>
            </a:endParaRPr>
          </a:p>
          <a:p>
            <a:r>
              <a:rPr lang="en-US" sz="2400" b="1" dirty="0" smtClean="0">
                <a:solidFill>
                  <a:srgbClr val="2F2B20"/>
                </a:solidFill>
                <a:latin typeface="Times New Roman"/>
              </a:rPr>
              <a:t>Company : </a:t>
            </a:r>
            <a:r>
              <a:rPr lang="en-US" dirty="0">
                <a:solidFill>
                  <a:srgbClr val="2F2B20"/>
                </a:solidFill>
                <a:latin typeface="Times New Roman"/>
              </a:rPr>
              <a:t>Novo Nordisk </a:t>
            </a:r>
            <a:endParaRPr lang="en-US" dirty="0" smtClean="0">
              <a:solidFill>
                <a:srgbClr val="2F2B20"/>
              </a:solidFill>
              <a:latin typeface="Times New Roman"/>
            </a:endParaRPr>
          </a:p>
          <a:p>
            <a:r>
              <a:rPr lang="en-US" sz="2400" b="1" dirty="0" smtClean="0">
                <a:solidFill>
                  <a:srgbClr val="2F2B20"/>
                </a:solidFill>
                <a:latin typeface="Times New Roman"/>
              </a:rPr>
              <a:t>Description </a:t>
            </a:r>
            <a:r>
              <a:rPr lang="en-US" sz="2400" b="1" dirty="0">
                <a:solidFill>
                  <a:srgbClr val="2F2B20"/>
                </a:solidFill>
                <a:latin typeface="Times New Roman"/>
              </a:rPr>
              <a:t>: </a:t>
            </a:r>
            <a:r>
              <a:rPr lang="en-US" dirty="0">
                <a:solidFill>
                  <a:srgbClr val="000000"/>
                </a:solidFill>
                <a:latin typeface="Times New Roman"/>
                <a:ea typeface="Calibri"/>
                <a:cs typeface="Times New Roman"/>
              </a:rPr>
              <a:t>TRETTEN, Coagulation Factor XIII A-Subunit (Recombinant), is a recombinant human factor XIII-A2 </a:t>
            </a:r>
            <a:r>
              <a:rPr lang="en-US" dirty="0" err="1">
                <a:solidFill>
                  <a:srgbClr val="000000"/>
                </a:solidFill>
                <a:latin typeface="Times New Roman"/>
                <a:ea typeface="Calibri"/>
                <a:cs typeface="Times New Roman"/>
              </a:rPr>
              <a:t>homodimer</a:t>
            </a:r>
            <a:r>
              <a:rPr lang="en-US" dirty="0">
                <a:solidFill>
                  <a:srgbClr val="000000"/>
                </a:solidFill>
                <a:latin typeface="Times New Roman"/>
                <a:ea typeface="Calibri"/>
                <a:cs typeface="Times New Roman"/>
              </a:rPr>
              <a:t> composed of two factor XIII (FXIII) A-subunits. The FXIII A-subunit is a 731 amino acid chain with an acetylated N-terminal serine. When FXIII is activated by thrombin, a 37 amino acid peptide is cleaved from the N-terminus of the A-subunit. </a:t>
            </a:r>
            <a:endParaRPr lang="en-US" dirty="0" smtClean="0">
              <a:solidFill>
                <a:srgbClr val="000000"/>
              </a:solidFill>
              <a:latin typeface="Times New Roman"/>
              <a:ea typeface="Calibri"/>
              <a:cs typeface="Times New Roman"/>
            </a:endParaRPr>
          </a:p>
          <a:p>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a:solidFill>
                  <a:srgbClr val="000000"/>
                </a:solidFill>
                <a:latin typeface="Times New Roman"/>
                <a:ea typeface="Calibri"/>
                <a:cs typeface="Times New Roman"/>
              </a:rPr>
              <a:t>TRETTEN, Coagulation Factor XIII A-Subunit (Recombinant), is indicated for routine prophylaxis for bleeding in patients with congenital factor XIII A-subunit deficiency. </a:t>
            </a:r>
            <a:endParaRPr lang="en-US" dirty="0" smtClean="0">
              <a:solidFill>
                <a:srgbClr val="000000"/>
              </a:solidFill>
              <a:latin typeface="Times New Roman"/>
              <a:ea typeface="Calibri"/>
              <a:cs typeface="Times New Roman"/>
            </a:endParaRPr>
          </a:p>
          <a:p>
            <a:r>
              <a:rPr lang="en-US" sz="2400" b="1" dirty="0" smtClean="0">
                <a:solidFill>
                  <a:srgbClr val="2F2B20"/>
                </a:solidFill>
                <a:latin typeface="Times New Roman"/>
              </a:rPr>
              <a:t>Formulation </a:t>
            </a:r>
            <a:r>
              <a:rPr lang="en-US" sz="2400" b="1" dirty="0">
                <a:solidFill>
                  <a:srgbClr val="2F2B20"/>
                </a:solidFill>
                <a:latin typeface="Times New Roman"/>
              </a:rPr>
              <a:t>: </a:t>
            </a:r>
            <a:r>
              <a:rPr lang="it-IT" dirty="0">
                <a:solidFill>
                  <a:srgbClr val="000000"/>
                </a:solidFill>
                <a:latin typeface="Times New Roman"/>
                <a:ea typeface="Calibri"/>
                <a:cs typeface="Times New Roman"/>
              </a:rPr>
              <a:t>2000 - 3125 IU </a:t>
            </a:r>
            <a:r>
              <a:rPr lang="it-IT" dirty="0" err="1">
                <a:solidFill>
                  <a:srgbClr val="000000"/>
                </a:solidFill>
                <a:latin typeface="Times New Roman"/>
                <a:ea typeface="Calibri"/>
                <a:cs typeface="Times New Roman"/>
              </a:rPr>
              <a:t>vial</a:t>
            </a:r>
            <a:r>
              <a:rPr lang="it-IT" dirty="0">
                <a:solidFill>
                  <a:srgbClr val="000000"/>
                </a:solidFill>
                <a:latin typeface="Times New Roman"/>
                <a:ea typeface="Calibri"/>
                <a:cs typeface="Times New Roman"/>
              </a:rPr>
              <a:t> </a:t>
            </a:r>
            <a:endParaRPr lang="en-US" dirty="0" smtClean="0">
              <a:solidFill>
                <a:srgbClr val="000000"/>
              </a:solidFill>
              <a:latin typeface="Times New Roman"/>
              <a:ea typeface="Calibri"/>
              <a:cs typeface="Times New Roman"/>
            </a:endParaRPr>
          </a:p>
          <a:p>
            <a:r>
              <a:rPr lang="en-US" sz="2400" b="1" dirty="0" smtClean="0">
                <a:solidFill>
                  <a:srgbClr val="2F2B20"/>
                </a:solidFill>
                <a:latin typeface="Times New Roman"/>
              </a:rPr>
              <a:t>Form </a:t>
            </a:r>
            <a:r>
              <a:rPr lang="en-US" sz="2400" b="1" dirty="0">
                <a:solidFill>
                  <a:srgbClr val="2F2B20"/>
                </a:solidFill>
                <a:latin typeface="Times New Roman"/>
              </a:rPr>
              <a:t>: </a:t>
            </a:r>
            <a:r>
              <a:rPr lang="en-US" dirty="0" smtClean="0">
                <a:solidFill>
                  <a:srgbClr val="000000"/>
                </a:solidFill>
                <a:latin typeface="Times New Roman"/>
                <a:ea typeface="Calibri"/>
                <a:cs typeface="Times New Roman"/>
              </a:rPr>
              <a:t>kit</a:t>
            </a:r>
            <a:endParaRPr lang="en-US" dirty="0" smtClean="0">
              <a:solidFill>
                <a:srgbClr val="000000"/>
              </a:solidFill>
              <a:latin typeface="Times New Roman"/>
              <a:ea typeface="Calibri"/>
              <a:cs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smtClean="0">
                <a:solidFill>
                  <a:srgbClr val="000000"/>
                </a:solidFill>
                <a:latin typeface="Times New Roman"/>
                <a:ea typeface="Calibri"/>
                <a:cs typeface="Times New Roman"/>
              </a:rPr>
              <a:t>NA</a:t>
            </a:r>
            <a:endParaRPr dirty="0"/>
          </a:p>
        </p:txBody>
      </p:sp>
    </p:spTree>
    <p:extLst>
      <p:ext uri="{BB962C8B-B14F-4D97-AF65-F5344CB8AC3E}">
        <p14:creationId xmlns:p14="http://schemas.microsoft.com/office/powerpoint/2010/main" val="325909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30920"/>
            <a:ext cx="8156367" cy="6402724"/>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a:solidFill>
                  <a:srgbClr val="000000"/>
                </a:solidFill>
                <a:latin typeface="Times New Roman"/>
                <a:ea typeface="Calibri"/>
                <a:cs typeface="Times New Roman"/>
              </a:rPr>
              <a:t>TRETTEN is contraindicated in patients who have known hypersensitivity to the active substance or to any of the excipients </a:t>
            </a:r>
            <a:endParaRPr lang="en-US" dirty="0" smtClean="0">
              <a:solidFill>
                <a:srgbClr val="000000"/>
              </a:solidFill>
              <a:latin typeface="Times New Roman"/>
              <a:ea typeface="Calibri"/>
              <a:cs typeface="Times New Roman"/>
            </a:endParaRPr>
          </a:p>
          <a:p>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000000"/>
                </a:solidFill>
                <a:latin typeface="Times New Roman"/>
                <a:ea typeface="Calibri"/>
                <a:cs typeface="Times New Roman"/>
              </a:rPr>
              <a:t>The most common adverse reactions reported in clinical trials ( ≥ 1%), were headache, pain in the extremities, injection site pain, and increase in fibrin D dimer levels. </a:t>
            </a:r>
            <a:r>
              <a:rPr lang="en-US"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dirty="0">
                <a:solidFill>
                  <a:srgbClr val="2F2B20"/>
                </a:solidFill>
                <a:latin typeface="Times New Roman"/>
                <a:hlinkClick r:id="rId2"/>
              </a:rPr>
              <a:t>http://www.drugbank.ca/drugs/</a:t>
            </a:r>
            <a:r>
              <a:rPr lang="en-US" dirty="0" smtClean="0">
                <a:solidFill>
                  <a:srgbClr val="2F2B20"/>
                </a:solidFill>
                <a:latin typeface="Times New Roman"/>
                <a:hlinkClick r:id="rId2"/>
              </a:rPr>
              <a:t>DB09310</a:t>
            </a:r>
            <a:r>
              <a:rPr lang="en-US" dirty="0" smtClean="0">
                <a:solidFill>
                  <a:srgbClr val="2F2B20"/>
                </a:solidFill>
                <a:latin typeface="Times New Roman"/>
              </a:rPr>
              <a:t> </a:t>
            </a:r>
            <a:r>
              <a:rPr lang="en-US" dirty="0" smtClean="0">
                <a:hlinkClick r:id="rId3"/>
              </a:rPr>
              <a:t>http</a:t>
            </a:r>
            <a:r>
              <a:rPr lang="en-US" dirty="0">
                <a:hlinkClick r:id="rId3"/>
              </a:rPr>
              <a:t>://www.rxlist.com/tretten-</a:t>
            </a:r>
            <a:r>
              <a:rPr lang="en-US" dirty="0" smtClean="0">
                <a:hlinkClick r:id="rId3"/>
              </a:rPr>
              <a:t>drug.htm</a:t>
            </a:r>
            <a:r>
              <a:rPr lang="en-US" dirty="0" smtClean="0"/>
              <a:t>  </a:t>
            </a:r>
            <a:endParaRPr dirty="0"/>
          </a:p>
        </p:txBody>
      </p:sp>
    </p:spTree>
    <p:extLst>
      <p:ext uri="{BB962C8B-B14F-4D97-AF65-F5344CB8AC3E}">
        <p14:creationId xmlns:p14="http://schemas.microsoft.com/office/powerpoint/2010/main" val="235173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359</TotalTime>
  <Words>548</Words>
  <Application>Microsoft Macintosh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BIC</cp:lastModifiedBy>
  <cp:revision>41</cp:revision>
  <dcterms:created xsi:type="dcterms:W3CDTF">2016-09-19T09:29:28Z</dcterms:created>
  <dcterms:modified xsi:type="dcterms:W3CDTF">2016-11-16T07:25:13Z</dcterms:modified>
</cp:coreProperties>
</file>